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259" r:id="rId5"/>
    <p:sldId id="314" r:id="rId6"/>
    <p:sldId id="304" r:id="rId7"/>
    <p:sldId id="302" r:id="rId8"/>
    <p:sldId id="303" r:id="rId9"/>
    <p:sldId id="268" r:id="rId10"/>
    <p:sldId id="267" r:id="rId11"/>
    <p:sldId id="258" r:id="rId12"/>
    <p:sldId id="261" r:id="rId13"/>
    <p:sldId id="257" r:id="rId14"/>
    <p:sldId id="271" r:id="rId15"/>
    <p:sldId id="311" r:id="rId16"/>
    <p:sldId id="312" r:id="rId17"/>
    <p:sldId id="273" r:id="rId18"/>
    <p:sldId id="301" r:id="rId19"/>
    <p:sldId id="299" r:id="rId20"/>
    <p:sldId id="305" r:id="rId21"/>
    <p:sldId id="295" r:id="rId22"/>
    <p:sldId id="291" r:id="rId23"/>
    <p:sldId id="310" r:id="rId24"/>
    <p:sldId id="309" r:id="rId25"/>
    <p:sldId id="277" r:id="rId26"/>
    <p:sldId id="275" r:id="rId27"/>
    <p:sldId id="276" r:id="rId28"/>
    <p:sldId id="300" r:id="rId29"/>
    <p:sldId id="297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8" autoAdjust="0"/>
    <p:restoredTop sz="94660"/>
  </p:normalViewPr>
  <p:slideViewPr>
    <p:cSldViewPr>
      <p:cViewPr varScale="1">
        <p:scale>
          <a:sx n="68" d="100"/>
          <a:sy n="68" d="100"/>
        </p:scale>
        <p:origin x="-13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A6BA-9EAC-4C7D-950E-FE471CD69E9E}" type="datetimeFigureOut">
              <a:rPr lang="pl-PL" smtClean="0"/>
              <a:pPr/>
              <a:t>2020-04-30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91F0-F183-4E22-A66A-A9E760D7CD2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GA.AGA-Komputer\Desktop\honey-bees-326337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692696" y="23488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sz="54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Pszczoły</a:t>
            </a:r>
            <a:r>
              <a:rPr lang="pl-PL" sz="54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pl-PL" sz="5400" b="1" dirty="0" smtClean="0">
                <a:latin typeface="Andalus" pitchFamily="18" charset="-78"/>
                <a:cs typeface="Andalus" pitchFamily="18" charset="-78"/>
              </a:rPr>
            </a:br>
            <a:endParaRPr lang="pl-PL" sz="5400" b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1210146"/>
          </a:xfrm>
        </p:spPr>
        <p:txBody>
          <a:bodyPr>
            <a:normAutofit/>
          </a:bodyPr>
          <a:lstStyle/>
          <a:p>
            <a:r>
              <a:rPr lang="pl-PL" sz="48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Plaster wosku</a:t>
            </a:r>
            <a:endParaRPr lang="pl-PL" sz="4800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pic>
        <p:nvPicPr>
          <p:cNvPr id="12291" name="Picture 3" descr="C:\Users\AGA.AGA-Komputer\Desktop\nature-605412_1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992888" cy="525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Andalus" pitchFamily="18" charset="-78"/>
                <a:cs typeface="Andalus" pitchFamily="18" charset="-78"/>
              </a:rPr>
              <a:t>Jak pszczoły rozmawiają?</a:t>
            </a:r>
            <a:endParaRPr lang="pl-PL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71601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403244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Andalus" pitchFamily="18" charset="-78"/>
                <a:ea typeface="Batang" pitchFamily="18" charset="-127"/>
                <a:cs typeface="Andalus" pitchFamily="18" charset="-78"/>
              </a:rPr>
              <a:t>Pszczeli taniec</a:t>
            </a:r>
            <a:endParaRPr lang="pl-PL" b="1" dirty="0">
              <a:latin typeface="Andalus" pitchFamily="18" charset="-78"/>
              <a:ea typeface="Batang" pitchFamily="18" charset="-127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556792"/>
            <a:ext cx="3960440" cy="50405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>
                <a:latin typeface="Andalus" pitchFamily="18" charset="-78"/>
                <a:ea typeface="Batang" pitchFamily="18" charset="-127"/>
                <a:cs typeface="Andalus" pitchFamily="18" charset="-78"/>
              </a:rPr>
              <a:t>    W pszczelim tańcu można wyróżnić dwa główne rodzaje „kroków”.           Jeżeli kwiaty znajdują się bardzo blisko ula, robotnica wykonuje </a:t>
            </a:r>
            <a:r>
              <a:rPr lang="pl-PL" b="1" dirty="0" smtClean="0">
                <a:latin typeface="Andalus" pitchFamily="18" charset="-78"/>
                <a:ea typeface="Batang" pitchFamily="18" charset="-127"/>
                <a:cs typeface="Andalus" pitchFamily="18" charset="-78"/>
              </a:rPr>
              <a:t>taniec okrężny </a:t>
            </a:r>
            <a:r>
              <a:rPr lang="pl-PL" dirty="0" smtClean="0">
                <a:latin typeface="Andalus" pitchFamily="18" charset="-78"/>
                <a:ea typeface="Batang" pitchFamily="18" charset="-127"/>
                <a:cs typeface="Andalus" pitchFamily="18" charset="-78"/>
              </a:rPr>
              <a:t>– spaceruje po plastrze, zataczając kółka.                 Aby obserwujące ją robotnice wiedziały, czego mają szukać, tańcząca pszczoła częstuje je pokarmem                                z odkrytego przez siebie miejsca.</a:t>
            </a:r>
            <a:endParaRPr lang="pl-PL" dirty="0">
              <a:latin typeface="Andalus" pitchFamily="18" charset="-78"/>
              <a:ea typeface="Batang" pitchFamily="18" charset="-127"/>
              <a:cs typeface="Andalus" pitchFamily="18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556792"/>
            <a:ext cx="471601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atang" pitchFamily="18" charset="-127"/>
                <a:ea typeface="Batang" pitchFamily="18" charset="-127"/>
              </a:rPr>
              <a:t>Pszczeli taniec</a:t>
            </a:r>
            <a:endParaRPr lang="pl-PL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3754760" cy="471338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</a:rPr>
              <a:t>   </a:t>
            </a:r>
            <a:r>
              <a:rPr lang="pl-PL" dirty="0" smtClean="0">
                <a:latin typeface="Andalus" pitchFamily="18" charset="-78"/>
                <a:ea typeface="Batang" pitchFamily="18" charset="-127"/>
                <a:cs typeface="Andalus" pitchFamily="18" charset="-78"/>
              </a:rPr>
              <a:t>Gdy pokarm znajduje się daleko, robotnica wykonuje </a:t>
            </a:r>
            <a:r>
              <a:rPr lang="pl-PL" b="1" dirty="0" smtClean="0">
                <a:latin typeface="Andalus" pitchFamily="18" charset="-78"/>
                <a:ea typeface="Batang" pitchFamily="18" charset="-127"/>
                <a:cs typeface="Andalus" pitchFamily="18" charset="-78"/>
              </a:rPr>
              <a:t>taniec wywijany</a:t>
            </a:r>
            <a:r>
              <a:rPr lang="pl-PL" dirty="0" smtClean="0">
                <a:latin typeface="Andalus" pitchFamily="18" charset="-78"/>
                <a:ea typeface="Batang" pitchFamily="18" charset="-127"/>
                <a:cs typeface="Andalus" pitchFamily="18" charset="-78"/>
              </a:rPr>
              <a:t>. Informuje on nie tylko o tym, jak daleko trzeba lecieć, ale również                    w którym kierunku. Tańcząca pszczoła potrząsa na boki odwłokiem. Im dalej znajduje się pokarm, tym więcej wykonuje potrząśnięć.</a:t>
            </a:r>
            <a:endParaRPr lang="pl-PL" dirty="0">
              <a:latin typeface="Andalus" pitchFamily="18" charset="-78"/>
              <a:ea typeface="Batang" pitchFamily="18" charset="-127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403244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8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Pszczoła i osa. Jak je rozróżnić?</a:t>
            </a:r>
            <a:endParaRPr lang="pl-PL" sz="4800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</a:rPr>
              <a:t>    </a:t>
            </a:r>
            <a:r>
              <a:rPr lang="pl-PL" b="1" dirty="0" smtClean="0">
                <a:latin typeface="Batang" pitchFamily="18" charset="-127"/>
                <a:ea typeface="Batang" pitchFamily="18" charset="-127"/>
              </a:rPr>
              <a:t>PSZCZOŁA                         OSA</a:t>
            </a:r>
            <a:endParaRPr lang="pl-PL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098" name="Picture 2" descr="C:\Users\AGA.AGA-Komputer\Desktop\nature-4977991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212976"/>
            <a:ext cx="3970514" cy="3024336"/>
          </a:xfrm>
          <a:prstGeom prst="rect">
            <a:avLst/>
          </a:prstGeom>
          <a:noFill/>
        </p:spPr>
      </p:pic>
      <p:pic>
        <p:nvPicPr>
          <p:cNvPr id="4100" name="Picture 4" descr="C:\Users\AGA.AGA-Komputer\Desktop\ps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464400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GA.AGA-Komputer\Desktop\naklejki-tlo-plaster-miodu.jpg.jpg"/>
          <p:cNvPicPr>
            <a:picLocks noChangeAspect="1" noChangeArrowheads="1"/>
          </p:cNvPicPr>
          <p:nvPr/>
        </p:nvPicPr>
        <p:blipFill>
          <a:blip r:embed="rId2" cstate="print">
            <a:lum bright="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>
              <a:buNone/>
            </a:pPr>
            <a:r>
              <a:rPr lang="pl-PL" b="1" dirty="0" smtClean="0">
                <a:latin typeface="Batang" pitchFamily="18" charset="-127"/>
                <a:ea typeface="Batang" pitchFamily="18" charset="-127"/>
              </a:rPr>
              <a:t>Pszczoła jest:</a:t>
            </a:r>
          </a:p>
          <a:p>
            <a:r>
              <a:rPr lang="pl-PL" dirty="0" smtClean="0">
                <a:latin typeface="Batang" pitchFamily="18" charset="-127"/>
                <a:ea typeface="Batang" pitchFamily="18" charset="-127"/>
              </a:rPr>
              <a:t>mniejsza od osy,</a:t>
            </a:r>
          </a:p>
          <a:p>
            <a:r>
              <a:rPr lang="pl-PL" dirty="0">
                <a:latin typeface="Batang" pitchFamily="18" charset="-127"/>
                <a:ea typeface="Batang" pitchFamily="18" charset="-127"/>
              </a:rPr>
              <a:t>b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ardziej krępa (grubsza)</a:t>
            </a:r>
          </a:p>
          <a:p>
            <a:r>
              <a:rPr lang="pl-PL" dirty="0">
                <a:latin typeface="Batang" pitchFamily="18" charset="-127"/>
                <a:ea typeface="Batang" pitchFamily="18" charset="-127"/>
              </a:rPr>
              <a:t>m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ocniej owłosiona,</a:t>
            </a:r>
          </a:p>
          <a:p>
            <a:r>
              <a:rPr lang="pl-PL" dirty="0">
                <a:latin typeface="Batang" pitchFamily="18" charset="-127"/>
                <a:ea typeface="Batang" pitchFamily="18" charset="-127"/>
              </a:rPr>
              <a:t>c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iemniejsza,</a:t>
            </a:r>
          </a:p>
          <a:p>
            <a:r>
              <a:rPr lang="pl-PL" dirty="0">
                <a:latin typeface="Batang" pitchFamily="18" charset="-127"/>
                <a:ea typeface="Batang" pitchFamily="18" charset="-127"/>
              </a:rPr>
              <a:t>s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pokojna, dość łagodna (osa jest agresywna).</a:t>
            </a:r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Na ratunek pszczołom</a:t>
            </a:r>
            <a:endParaRPr lang="pl-PL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12776"/>
            <a:ext cx="4320480" cy="504056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dirty="0" smtClean="0"/>
              <a:t>     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Aby pomóc pszczołom przetrwać suszę, zrób </a:t>
            </a:r>
            <a:r>
              <a:rPr lang="pl-PL" b="1" dirty="0" smtClean="0">
                <a:latin typeface="Batang" pitchFamily="18" charset="-127"/>
                <a:ea typeface="Batang" pitchFamily="18" charset="-127"/>
              </a:rPr>
              <a:t>poidełko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.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</a:rPr>
              <a:t>    Mały pojemnik (podstawkę)</a:t>
            </a:r>
            <a:r>
              <a:rPr lang="pl-PL" dirty="0">
                <a:latin typeface="Batang" pitchFamily="18" charset="-127"/>
                <a:ea typeface="Batang" pitchFamily="18" charset="-127"/>
              </a:rPr>
              <a:t> 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wypełnij mchem</a:t>
            </a:r>
            <a:r>
              <a:rPr lang="pl-PL" dirty="0">
                <a:latin typeface="Batang" pitchFamily="18" charset="-127"/>
                <a:ea typeface="Batang" pitchFamily="18" charset="-127"/>
              </a:rPr>
              <a:t>. 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Użyj również kamieni.                               Dzięki temu</a:t>
            </a:r>
            <a:r>
              <a:rPr lang="pl-PL" dirty="0">
                <a:latin typeface="Batang" pitchFamily="18" charset="-127"/>
                <a:ea typeface="Batang" pitchFamily="18" charset="-127"/>
              </a:rPr>
              <a:t> 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pszczoły będą mogły sobie usiąść                      </a:t>
            </a:r>
            <a:r>
              <a:rPr lang="pl-PL" dirty="0">
                <a:latin typeface="Batang" pitchFamily="18" charset="-127"/>
                <a:ea typeface="Batang" pitchFamily="18" charset="-127"/>
              </a:rPr>
              <a:t>i 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spokojnie </a:t>
            </a:r>
            <a:r>
              <a:rPr lang="pl-PL" dirty="0">
                <a:latin typeface="Batang" pitchFamily="18" charset="-127"/>
                <a:ea typeface="Batang" pitchFamily="18" charset="-127"/>
              </a:rPr>
              <a:t>się napić. Woda nie może być zbyt wysoko. Lepiej nalać mniej 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wody                            </a:t>
            </a:r>
            <a:r>
              <a:rPr lang="pl-PL" dirty="0">
                <a:latin typeface="Batang" pitchFamily="18" charset="-127"/>
                <a:ea typeface="Batang" pitchFamily="18" charset="-127"/>
              </a:rPr>
              <a:t>i 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uzupełnić pojemnik                 w </a:t>
            </a:r>
            <a:r>
              <a:rPr lang="pl-PL" dirty="0">
                <a:latin typeface="Batang" pitchFamily="18" charset="-127"/>
                <a:ea typeface="Batang" pitchFamily="18" charset="-127"/>
              </a:rPr>
              <a:t>ciągu dnia.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44824"/>
            <a:ext cx="420592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 descr="EntireDentalEarthworm-size_restric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1484784"/>
            <a:ext cx="5400600" cy="3705642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692696"/>
            <a:ext cx="3466728" cy="5865515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Kwiatki cieszą oczy,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z nimi świat jest wesoły,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ale powiem Wam w sekrecie-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najważniejsze na łące są </a:t>
            </a:r>
            <a:r>
              <a:rPr lang="pl-PL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PSZCZOŁY</a:t>
            </a: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.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Zapylają kwiaty, by owocowały,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no i dają miodek słodki, doskonały.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Pszczoły to zwierzątka 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najważniejsze w świecie.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Mówią o tym naukowcy,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teraz i Wy to wiecie.</a:t>
            </a:r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Magdalena Witt, Laboratorium Pomysłów </a:t>
            </a:r>
            <a:r>
              <a:rPr lang="pl-PL" dirty="0" err="1" smtClean="0"/>
              <a:t>WittLAB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GA.AGA-Komputer\Desktop\naklejki-tlo-plaster-miodu.jpg.jpg"/>
          <p:cNvPicPr>
            <a:picLocks noChangeAspect="1" noChangeArrowheads="1"/>
          </p:cNvPicPr>
          <p:nvPr/>
        </p:nvPicPr>
        <p:blipFill>
          <a:blip r:embed="rId2" cstate="print">
            <a:lum bright="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Zabawa ruchowa</a:t>
            </a:r>
            <a:endParaRPr lang="pl-PL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Czyścimy, </a:t>
            </a:r>
            <a:r>
              <a:rPr lang="pl-PL" sz="1800" dirty="0" err="1" smtClean="0">
                <a:latin typeface="Batang" pitchFamily="18" charset="-127"/>
                <a:ea typeface="Batang" pitchFamily="18" charset="-127"/>
              </a:rPr>
              <a:t>czyścimy</a:t>
            </a:r>
            <a:endParaRPr lang="pl-PL" sz="1800" dirty="0" smtClean="0">
              <a:latin typeface="Batang" pitchFamily="18" charset="-127"/>
              <a:ea typeface="Batang" pitchFamily="18" charset="-127"/>
            </a:endParaRPr>
          </a:p>
          <a:p>
            <a:pPr algn="ctr"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Tron złoty, miodowy</a:t>
            </a:r>
          </a:p>
          <a:p>
            <a:pPr algn="ctr"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Dla kogo czyścimy?</a:t>
            </a:r>
          </a:p>
          <a:p>
            <a:pPr algn="ctr"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Dla naszej Królowej!</a:t>
            </a:r>
          </a:p>
          <a:p>
            <a:pPr algn="ctr">
              <a:buNone/>
            </a:pPr>
            <a:endParaRPr lang="pl-PL" sz="1800" dirty="0" smtClean="0">
              <a:latin typeface="Batang" pitchFamily="18" charset="-127"/>
              <a:ea typeface="Batang" pitchFamily="18" charset="-127"/>
            </a:endParaRPr>
          </a:p>
          <a:p>
            <a:pPr algn="ctr"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Ul i tron już wyczyszczony.</a:t>
            </a:r>
          </a:p>
          <a:p>
            <a:pPr algn="ctr"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O jak błyszczy z każdej strony! </a:t>
            </a:r>
          </a:p>
          <a:p>
            <a:pPr algn="ctr"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Lećcie pszczółki do ogrodu,</a:t>
            </a:r>
          </a:p>
          <a:p>
            <a:pPr algn="ctr"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Bo w spiżarni mało miodu!</a:t>
            </a:r>
          </a:p>
          <a:p>
            <a:pPr>
              <a:buNone/>
            </a:pPr>
            <a:endParaRPr lang="pl-PL" sz="1800" dirty="0" smtClean="0">
              <a:latin typeface="Batang" pitchFamily="18" charset="-127"/>
              <a:ea typeface="Batang" pitchFamily="18" charset="-127"/>
            </a:endParaRPr>
          </a:p>
          <a:p>
            <a:pPr>
              <a:buNone/>
            </a:pPr>
            <a:r>
              <a:rPr lang="pl-PL" sz="1800" dirty="0" smtClean="0">
                <a:latin typeface="Batang" pitchFamily="18" charset="-127"/>
                <a:ea typeface="Batang" pitchFamily="18" charset="-127"/>
              </a:rPr>
              <a:t>     (Dzieci – pszczółki rozbiegają się naśladując brzęczenie i lot pszczół. Towarzyszy im muzyka M. Rimskiego – Korsakowa „Lot trzmiela” – na przerwę w muzyce chowają się do ula – kucają z rączkami nad głową, tworząc daszek.)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Wskaż pszczołę</a:t>
            </a:r>
            <a:endParaRPr lang="pl-PL" sz="3200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7544" y="6165304"/>
            <a:ext cx="8229600" cy="692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200" dirty="0" smtClean="0"/>
              <a:t>https://www.freepik.com/free-vector/colorful-hand-drawn-insect-collection_3980776.htm#page=1&amp;query=bees </a:t>
            </a:r>
            <a:r>
              <a:rPr lang="pl-PL" sz="1200" dirty="0" err="1" smtClean="0"/>
              <a:t>hand</a:t>
            </a:r>
            <a:r>
              <a:rPr lang="pl-PL" sz="1200" dirty="0" smtClean="0"/>
              <a:t> drawn&amp;position=32</a:t>
            </a:r>
            <a:endParaRPr lang="pl-PL" sz="1200" dirty="0"/>
          </a:p>
        </p:txBody>
      </p:sp>
      <p:pic>
        <p:nvPicPr>
          <p:cNvPr id="3074" name="Picture 2" descr="C:\Users\AGA.AGA-Komputer\Desktop\colorful-hand-drawn-insect-collection_23-2148081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836712"/>
            <a:ext cx="540060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Kto przebrał  się za pszczółkę?</a:t>
            </a:r>
            <a:endParaRPr lang="pl-PL" sz="3200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67544" y="6093296"/>
            <a:ext cx="8229600" cy="1008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200" dirty="0" smtClean="0"/>
              <a:t>         &lt;a </a:t>
            </a:r>
            <a:r>
              <a:rPr lang="pl-PL" sz="1200" dirty="0" err="1" smtClean="0"/>
              <a:t>href="https</a:t>
            </a:r>
            <a:r>
              <a:rPr lang="pl-PL" sz="1200" dirty="0" smtClean="0"/>
              <a:t>://</a:t>
            </a:r>
            <a:r>
              <a:rPr lang="pl-PL" sz="1200" dirty="0" err="1" smtClean="0"/>
              <a:t>pl.freepik.com</a:t>
            </a:r>
            <a:r>
              <a:rPr lang="pl-PL" sz="1200" dirty="0" smtClean="0"/>
              <a:t>/</a:t>
            </a:r>
            <a:r>
              <a:rPr lang="pl-PL" sz="1200" dirty="0" err="1" smtClean="0"/>
              <a:t>darmowe-zdjecie-wektory</a:t>
            </a:r>
            <a:r>
              <a:rPr lang="pl-PL" sz="1200" dirty="0" smtClean="0"/>
              <a:t>/</a:t>
            </a:r>
            <a:r>
              <a:rPr lang="pl-PL" sz="1200" dirty="0" err="1" smtClean="0"/>
              <a:t>ludzie"&gt;Ludzie</a:t>
            </a:r>
            <a:r>
              <a:rPr lang="pl-PL" sz="1200" dirty="0" smtClean="0"/>
              <a:t> plik wektorowy utworzone przez </a:t>
            </a:r>
            <a:r>
              <a:rPr lang="pl-PL" sz="1200" dirty="0" err="1" smtClean="0"/>
              <a:t>freepik</a:t>
            </a:r>
            <a:r>
              <a:rPr lang="pl-PL" sz="1200" dirty="0" smtClean="0"/>
              <a:t> - </a:t>
            </a:r>
            <a:r>
              <a:rPr lang="pl-PL" sz="1200" dirty="0" err="1" smtClean="0"/>
              <a:t>pl.freepik.com</a:t>
            </a:r>
            <a:r>
              <a:rPr lang="pl-PL" sz="1200" dirty="0" smtClean="0"/>
              <a:t>&lt;/a&gt;</a:t>
            </a:r>
            <a:endParaRPr lang="pl-PL" sz="1200" dirty="0"/>
          </a:p>
        </p:txBody>
      </p:sp>
      <p:pic>
        <p:nvPicPr>
          <p:cNvPr id="2050" name="Picture 2" descr="C:\Users\AGA.AGA-Komputer\AppData\Local\Temp\Rar$DIa0.983\1998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629115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atang" pitchFamily="18" charset="-127"/>
                <a:ea typeface="Batang" pitchFamily="18" charset="-127"/>
              </a:rPr>
              <a:t>Ile pszczółek fruwa nad łąką?</a:t>
            </a:r>
            <a:endParaRPr lang="pl-PL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122" name="Picture 2" descr="C:\Users\AGA.AGA-Komputer\Desktop\poppy-3441348_1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5"/>
            <a:ext cx="9144000" cy="5373216"/>
          </a:xfrm>
          <a:prstGeom prst="rect">
            <a:avLst/>
          </a:prstGeom>
          <a:noFill/>
        </p:spPr>
      </p:pic>
      <p:pic>
        <p:nvPicPr>
          <p:cNvPr id="12" name="Obraz 11" descr="unnam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31901">
            <a:off x="1617756" y="2185693"/>
            <a:ext cx="808340" cy="749818"/>
          </a:xfrm>
          <a:prstGeom prst="rect">
            <a:avLst/>
          </a:prstGeom>
        </p:spPr>
      </p:pic>
      <p:pic>
        <p:nvPicPr>
          <p:cNvPr id="13" name="Obraz 12" descr="unnam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30084">
            <a:off x="3371140" y="3094184"/>
            <a:ext cx="778508" cy="722145"/>
          </a:xfrm>
          <a:prstGeom prst="rect">
            <a:avLst/>
          </a:prstGeom>
        </p:spPr>
      </p:pic>
      <p:pic>
        <p:nvPicPr>
          <p:cNvPr id="14" name="Obraz 13" descr="unname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2143282"/>
            <a:ext cx="720080" cy="667948"/>
          </a:xfrm>
          <a:prstGeom prst="rect">
            <a:avLst/>
          </a:prstGeom>
        </p:spPr>
      </p:pic>
      <p:pic>
        <p:nvPicPr>
          <p:cNvPr id="15" name="Obraz 14" descr="unname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67384">
            <a:off x="6084168" y="3717032"/>
            <a:ext cx="720080" cy="667948"/>
          </a:xfrm>
          <a:prstGeom prst="rect">
            <a:avLst/>
          </a:prstGeom>
        </p:spPr>
      </p:pic>
      <p:pic>
        <p:nvPicPr>
          <p:cNvPr id="16" name="Obraz 15" descr="unname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42417">
            <a:off x="4678819" y="1666625"/>
            <a:ext cx="797641" cy="739893"/>
          </a:xfrm>
          <a:prstGeom prst="rect">
            <a:avLst/>
          </a:prstGeom>
        </p:spPr>
      </p:pic>
      <p:pic>
        <p:nvPicPr>
          <p:cNvPr id="17" name="Obraz 16" descr="unnamed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72400" y="2852936"/>
            <a:ext cx="683463" cy="633981"/>
          </a:xfrm>
          <a:prstGeom prst="rect">
            <a:avLst/>
          </a:prstGeom>
        </p:spPr>
      </p:pic>
      <p:pic>
        <p:nvPicPr>
          <p:cNvPr id="18" name="Obraz 17" descr="unnamed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2780928"/>
            <a:ext cx="780780" cy="724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Batang" pitchFamily="18" charset="-127"/>
                <a:ea typeface="Batang" pitchFamily="18" charset="-127"/>
              </a:rPr>
              <a:t>Która pszczoła jest inna od pozostałych?</a:t>
            </a:r>
            <a:endParaRPr lang="pl-PL" sz="32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501008"/>
            <a:ext cx="8229600" cy="33569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</a:t>
            </a:r>
            <a:r>
              <a:rPr lang="pl-PL" sz="1200" dirty="0" err="1" smtClean="0"/>
              <a:t>href="https</a:t>
            </a:r>
            <a:r>
              <a:rPr lang="pl-PL" sz="1200" dirty="0" smtClean="0"/>
              <a:t>://</a:t>
            </a:r>
            <a:r>
              <a:rPr lang="pl-PL" sz="1200" dirty="0" err="1" smtClean="0"/>
              <a:t>pl.freepik.com</a:t>
            </a:r>
            <a:r>
              <a:rPr lang="pl-PL" sz="1200" dirty="0" smtClean="0"/>
              <a:t>/</a:t>
            </a:r>
            <a:r>
              <a:rPr lang="pl-PL" sz="1200" dirty="0" err="1" smtClean="0"/>
              <a:t>darmowe-zdjecie-wektory</a:t>
            </a:r>
            <a:r>
              <a:rPr lang="pl-PL" sz="1200" dirty="0" smtClean="0"/>
              <a:t>/</a:t>
            </a:r>
            <a:r>
              <a:rPr lang="pl-PL" sz="1200" dirty="0" err="1" smtClean="0"/>
              <a:t>tlo"&gt;Tło</a:t>
            </a:r>
            <a:r>
              <a:rPr lang="pl-PL" sz="1200" dirty="0" smtClean="0"/>
              <a:t> plik wektorowy utworzone przez </a:t>
            </a:r>
            <a:r>
              <a:rPr lang="pl-PL" sz="1200" dirty="0" err="1" smtClean="0"/>
              <a:t>brgfx</a:t>
            </a:r>
            <a:r>
              <a:rPr lang="pl-PL" sz="1200" dirty="0" smtClean="0"/>
              <a:t> - </a:t>
            </a:r>
            <a:r>
              <a:rPr lang="pl-PL" sz="1200" dirty="0" err="1" smtClean="0"/>
              <a:t>pl.freepik.com</a:t>
            </a:r>
            <a:r>
              <a:rPr lang="pl-PL" sz="1200" dirty="0" smtClean="0"/>
              <a:t>&lt;/a&gt;</a:t>
            </a:r>
            <a:endParaRPr lang="pl-PL" sz="1200" dirty="0"/>
          </a:p>
        </p:txBody>
      </p:sp>
      <p:pic>
        <p:nvPicPr>
          <p:cNvPr id="4" name="Picture 2" descr="C:\Users\AGA.AGA-Komputer\Documents\Bluetooth Folder\pszczola-z-roznymi-wyrazami-twarzy_1308-3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632848" cy="493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GA.AGA-Komputer\Desktop\naklejki-tlo-plaster-miodu.jpg.jpg"/>
          <p:cNvPicPr>
            <a:picLocks noChangeAspect="1" noChangeArrowheads="1"/>
          </p:cNvPicPr>
          <p:nvPr/>
        </p:nvPicPr>
        <p:blipFill>
          <a:blip r:embed="rId2" cstate="print">
            <a:lum bright="5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60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Odszukaj 5 różnic </a:t>
            </a:r>
            <a:br>
              <a:rPr lang="pl-PL" sz="60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</a:br>
            <a:r>
              <a:rPr lang="pl-PL" sz="60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na obrazkach </a:t>
            </a:r>
            <a:endParaRPr lang="pl-PL" sz="6000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GA.AGA-Komputer\Desktop\1300178527_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6768752" cy="3501008"/>
          </a:xfrm>
          <a:prstGeom prst="rect">
            <a:avLst/>
          </a:prstGeom>
          <a:noFill/>
        </p:spPr>
      </p:pic>
      <p:pic>
        <p:nvPicPr>
          <p:cNvPr id="19459" name="Picture 3" descr="C:\Users\AGA.AGA-Komputer\Desktop\pszczoł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501008"/>
            <a:ext cx="6768752" cy="3356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 smtClean="0">
                <a:latin typeface="Andalus" pitchFamily="18" charset="-78"/>
                <a:cs typeface="Andalus" pitchFamily="18" charset="-78"/>
              </a:rPr>
              <a:t>Sprawdźmy 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… </a:t>
            </a:r>
            <a:r>
              <a:rPr lang="pl-PL" b="1" dirty="0" smtClean="0">
                <a:latin typeface="Andalus" pitchFamily="18" charset="-78"/>
                <a:cs typeface="Andalus" pitchFamily="18" charset="-78"/>
                <a:sym typeface="Wingdings" pitchFamily="2" charset="2"/>
              </a:rPr>
              <a:t></a:t>
            </a:r>
            <a:endParaRPr lang="pl-PL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0482" name="Picture 2" descr="C:\Users\AGA.AGA-Komputer\Desktop\1300178527_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77156"/>
            <a:ext cx="8352928" cy="5520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Bibliografia</a:t>
            </a:r>
            <a:endParaRPr lang="pl-PL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err="1" smtClean="0">
                <a:latin typeface="Batang" pitchFamily="18" charset="-127"/>
                <a:ea typeface="Batang" pitchFamily="18" charset="-127"/>
              </a:rPr>
              <a:t>Herrmann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 E., </a:t>
            </a:r>
            <a:r>
              <a:rPr lang="pl-PL" i="1" dirty="0" smtClean="0">
                <a:latin typeface="Batang" pitchFamily="18" charset="-127"/>
                <a:ea typeface="Batang" pitchFamily="18" charset="-127"/>
              </a:rPr>
              <a:t>Biblioteczka Montessori. Ćwiczenia. Odkrywaj bogactwo przyrody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, Wyd. Egmont.</a:t>
            </a:r>
          </a:p>
          <a:p>
            <a:pPr algn="just"/>
            <a:endParaRPr lang="pl-PL" dirty="0" smtClean="0">
              <a:latin typeface="Batang" pitchFamily="18" charset="-127"/>
              <a:ea typeface="Batang" pitchFamily="18" charset="-127"/>
            </a:endParaRPr>
          </a:p>
          <a:p>
            <a:pPr algn="just"/>
            <a:r>
              <a:rPr lang="pl-PL" dirty="0" smtClean="0">
                <a:latin typeface="Batang" pitchFamily="18" charset="-127"/>
                <a:ea typeface="Batang" pitchFamily="18" charset="-127"/>
              </a:rPr>
              <a:t>Kierat J., </a:t>
            </a:r>
            <a:r>
              <a:rPr lang="pl-PL" i="1" dirty="0" smtClean="0">
                <a:latin typeface="Batang" pitchFamily="18" charset="-127"/>
                <a:ea typeface="Batang" pitchFamily="18" charset="-127"/>
              </a:rPr>
              <a:t>Pszczoły miodne i </a:t>
            </a:r>
            <a:r>
              <a:rPr lang="pl-PL" i="1" dirty="0" err="1" smtClean="0">
                <a:latin typeface="Batang" pitchFamily="18" charset="-127"/>
                <a:ea typeface="Batang" pitchFamily="18" charset="-127"/>
              </a:rPr>
              <a:t>niemiodne</a:t>
            </a:r>
            <a:r>
              <a:rPr lang="pl-PL" i="1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Wyd. </a:t>
            </a:r>
            <a:r>
              <a:rPr lang="pl-PL" dirty="0" err="1" smtClean="0">
                <a:latin typeface="Batang" pitchFamily="18" charset="-127"/>
                <a:ea typeface="Batang" pitchFamily="18" charset="-127"/>
              </a:rPr>
              <a:t>Multico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.</a:t>
            </a:r>
            <a:endParaRPr lang="pl-PL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GA.AGA-Komputer\Desktop\naklejki-tlo-plaster-miodu.jpg.jpg"/>
          <p:cNvPicPr>
            <a:picLocks noChangeAspect="1" noChangeArrowheads="1"/>
          </p:cNvPicPr>
          <p:nvPr/>
        </p:nvPicPr>
        <p:blipFill>
          <a:blip r:embed="rId2" cstate="print">
            <a:lum bright="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72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Dziękuję </a:t>
            </a:r>
            <a:r>
              <a:rPr lang="pl-PL" sz="7200" b="1" dirty="0" smtClean="0">
                <a:latin typeface="Batang" pitchFamily="18" charset="-127"/>
                <a:ea typeface="Batang" pitchFamily="18" charset="-127"/>
                <a:cs typeface="Andalus" pitchFamily="18" charset="-78"/>
                <a:sym typeface="Wingdings" pitchFamily="2" charset="2"/>
              </a:rPr>
              <a:t></a:t>
            </a:r>
            <a:endParaRPr lang="pl-PL" sz="7200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GA.AGA-Komputer\Desktop\zapy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51520" y="332656"/>
            <a:ext cx="4031673" cy="2302625"/>
          </a:xfrm>
          <a:prstGeom prst="rect">
            <a:avLst/>
          </a:prstGeom>
          <a:noFill/>
        </p:spPr>
      </p:pic>
      <p:pic>
        <p:nvPicPr>
          <p:cNvPr id="5" name="Picture 2" descr="C:\Users\AGA.AGA-Komputer\Desktop\102592_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2656"/>
            <a:ext cx="3503607" cy="2333253"/>
          </a:xfrm>
          <a:prstGeom prst="rect">
            <a:avLst/>
          </a:prstGeom>
          <a:noFill/>
        </p:spPr>
      </p:pic>
      <p:cxnSp>
        <p:nvCxnSpPr>
          <p:cNvPr id="6" name="Łącznik łamany 5"/>
          <p:cNvCxnSpPr/>
          <p:nvPr/>
        </p:nvCxnSpPr>
        <p:spPr>
          <a:xfrm rot="5400000">
            <a:off x="1295636" y="2888940"/>
            <a:ext cx="1152128" cy="9361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Łącznik łamany 6"/>
          <p:cNvCxnSpPr/>
          <p:nvPr/>
        </p:nvCxnSpPr>
        <p:spPr>
          <a:xfrm rot="16200000" flipH="1">
            <a:off x="6660232" y="2780928"/>
            <a:ext cx="1152128" cy="115212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:\Users\AGA.AGA-Komputer\Desktop\mi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005064"/>
            <a:ext cx="2016224" cy="2520280"/>
          </a:xfrm>
          <a:prstGeom prst="rect">
            <a:avLst/>
          </a:prstGeom>
          <a:noFill/>
        </p:spPr>
      </p:pic>
      <p:pic>
        <p:nvPicPr>
          <p:cNvPr id="1027" name="Picture 3" descr="C:\Users\AGA.AGA-Komputer\Desktop\apple-2788599_1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7072"/>
            <a:ext cx="3312368" cy="2238752"/>
          </a:xfrm>
          <a:prstGeom prst="rect">
            <a:avLst/>
          </a:prstGeom>
          <a:noFill/>
        </p:spPr>
      </p:pic>
      <p:pic>
        <p:nvPicPr>
          <p:cNvPr id="9" name="Obraz 8" descr="unname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3356992"/>
            <a:ext cx="1600969" cy="1485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54360"/>
          </a:xfrm>
        </p:spPr>
        <p:txBody>
          <a:bodyPr/>
          <a:lstStyle/>
          <a:p>
            <a:r>
              <a:rPr lang="pl-PL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Budowa owada</a:t>
            </a:r>
            <a:endParaRPr lang="pl-PL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36712"/>
            <a:ext cx="5616624" cy="58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2646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Cykl rozwoju pszczoły</a:t>
            </a:r>
            <a:endParaRPr lang="pl-PL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2232248" cy="230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340768"/>
            <a:ext cx="2063304" cy="217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924944"/>
            <a:ext cx="2160240" cy="22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365104"/>
            <a:ext cx="206727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63802">
            <a:off x="2121877" y="1741974"/>
            <a:ext cx="1473948" cy="115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822136">
            <a:off x="5797919" y="1738620"/>
            <a:ext cx="1350405" cy="100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978018">
            <a:off x="5893555" y="5262064"/>
            <a:ext cx="1296143" cy="101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134795">
            <a:off x="2145598" y="5446751"/>
            <a:ext cx="1494843" cy="101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pl-PL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Pasieka</a:t>
            </a:r>
            <a:endParaRPr lang="pl-PL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   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Pasieka jest terenem, na którym pszczelarz skupia wszystkie swoje ule.</a:t>
            </a:r>
            <a:endParaRPr lang="pl-PL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Picture 2" descr="C:\Users\AGA.AGA-Komputer\Desktop\20160504_101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8280920" cy="45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GA.AGA-Komputer\Desktop\naklejki-tlo-plaster-miodu.jpg.jpg"/>
          <p:cNvPicPr>
            <a:picLocks noChangeAspect="1" noChangeArrowheads="1"/>
          </p:cNvPicPr>
          <p:nvPr/>
        </p:nvPicPr>
        <p:blipFill>
          <a:blip r:embed="rId2" cstate="print">
            <a:lum bright="6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b="1" dirty="0" smtClean="0"/>
              <a:t>   </a:t>
            </a:r>
            <a:r>
              <a:rPr lang="pl-PL" b="1" dirty="0" smtClean="0">
                <a:latin typeface="Batang" pitchFamily="18" charset="-127"/>
                <a:ea typeface="Batang" pitchFamily="18" charset="-127"/>
              </a:rPr>
              <a:t>Ul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 to dom dla jednej pszczelej rodziny.                 Ule mogą różnić się między sobą kształtem i wymiarami, ale ich wnętrze zwykle wygląda podobnie: znajdują się w nim </a:t>
            </a:r>
            <a:r>
              <a:rPr lang="pl-PL" b="1" dirty="0" smtClean="0">
                <a:latin typeface="Batang" pitchFamily="18" charset="-127"/>
                <a:ea typeface="Batang" pitchFamily="18" charset="-127"/>
              </a:rPr>
              <a:t>ramki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, na których pszczoły budują swoje plastry z wosku. </a:t>
            </a:r>
          </a:p>
          <a:p>
            <a:pPr algn="ctr">
              <a:buNone/>
            </a:pPr>
            <a:r>
              <a:rPr lang="pl-PL" dirty="0" smtClean="0">
                <a:latin typeface="Batang" pitchFamily="18" charset="-127"/>
                <a:ea typeface="Batang" pitchFamily="18" charset="-127"/>
              </a:rPr>
              <a:t>    </a:t>
            </a:r>
            <a:r>
              <a:rPr lang="pl-PL" b="1" dirty="0" smtClean="0">
                <a:latin typeface="Batang" pitchFamily="18" charset="-127"/>
                <a:ea typeface="Batang" pitchFamily="18" charset="-127"/>
              </a:rPr>
              <a:t>Plaster </a:t>
            </a:r>
            <a:r>
              <a:rPr lang="pl-PL" dirty="0" smtClean="0">
                <a:latin typeface="Batang" pitchFamily="18" charset="-127"/>
                <a:ea typeface="Batang" pitchFamily="18" charset="-127"/>
              </a:rPr>
              <a:t>składa się z sześciokątnych dołeczków, zwanych komórkami.                    W niektórych znajdują się jaja, larwy             i poczwarki, w innych magazynowany jest miód.</a:t>
            </a:r>
            <a:endParaRPr lang="pl-PL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sz="4800" b="1" dirty="0" smtClean="0">
                <a:latin typeface="Batang" pitchFamily="18" charset="-127"/>
                <a:ea typeface="Batang" pitchFamily="18" charset="-127"/>
                <a:cs typeface="Andalus" pitchFamily="18" charset="-78"/>
              </a:rPr>
              <a:t>Ramka</a:t>
            </a:r>
            <a:endParaRPr lang="pl-PL" sz="4800" b="1" dirty="0">
              <a:latin typeface="Batang" pitchFamily="18" charset="-127"/>
              <a:ea typeface="Batang" pitchFamily="18" charset="-127"/>
              <a:cs typeface="Andalus" pitchFamily="18" charset="-78"/>
            </a:endParaRPr>
          </a:p>
        </p:txBody>
      </p:sp>
      <p:pic>
        <p:nvPicPr>
          <p:cNvPr id="13314" name="Picture 2" descr="C:\Users\AGA.AGA-Komputer\Desktop\beekeeper-2650664_1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424936" cy="5314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501</Words>
  <Application>Microsoft Office PowerPoint</Application>
  <PresentationFormat>Pokaz na ekranie (4:3)</PresentationFormat>
  <Paragraphs>71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Pszczoły </vt:lpstr>
      <vt:lpstr>Slajd 2</vt:lpstr>
      <vt:lpstr>Slajd 3</vt:lpstr>
      <vt:lpstr>Budowa owada</vt:lpstr>
      <vt:lpstr>Slajd 5</vt:lpstr>
      <vt:lpstr>Cykl rozwoju pszczoły</vt:lpstr>
      <vt:lpstr>Pasieka</vt:lpstr>
      <vt:lpstr>Slajd 8</vt:lpstr>
      <vt:lpstr>Ramka</vt:lpstr>
      <vt:lpstr>Plaster wosku</vt:lpstr>
      <vt:lpstr>Slajd 11</vt:lpstr>
      <vt:lpstr>Slajd 12</vt:lpstr>
      <vt:lpstr>Slajd 13</vt:lpstr>
      <vt:lpstr>Jak pszczoły rozmawiają?</vt:lpstr>
      <vt:lpstr>Pszczeli taniec</vt:lpstr>
      <vt:lpstr>Pszczeli taniec</vt:lpstr>
      <vt:lpstr>Pszczoła i osa. Jak je rozróżnić?</vt:lpstr>
      <vt:lpstr>Slajd 18</vt:lpstr>
      <vt:lpstr>Na ratunek pszczołom</vt:lpstr>
      <vt:lpstr>Zabawa ruchowa</vt:lpstr>
      <vt:lpstr>Wskaż pszczołę</vt:lpstr>
      <vt:lpstr>Kto przebrał  się za pszczółkę?</vt:lpstr>
      <vt:lpstr>Ile pszczółek fruwa nad łąką?</vt:lpstr>
      <vt:lpstr>Która pszczoła jest inna od pozostałych?</vt:lpstr>
      <vt:lpstr>Odszukaj 5 różnic  na obrazkach </vt:lpstr>
      <vt:lpstr>Slajd 26</vt:lpstr>
      <vt:lpstr>Sprawdźmy … </vt:lpstr>
      <vt:lpstr>Bibliografia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Pszczoły miodne</dc:title>
  <dc:creator>AGA</dc:creator>
  <cp:lastModifiedBy>AGA</cp:lastModifiedBy>
  <cp:revision>7</cp:revision>
  <dcterms:created xsi:type="dcterms:W3CDTF">2020-04-28T10:43:04Z</dcterms:created>
  <dcterms:modified xsi:type="dcterms:W3CDTF">2020-04-30T14:19:42Z</dcterms:modified>
</cp:coreProperties>
</file>